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76CEA-397C-4145-9C02-A3310019F53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4296A-9604-44AA-9D82-5DB129B840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90C8-BB59-405A-ABE4-A61C8D573388}" type="datetime1">
              <a:rPr lang="en-US" smtClean="0"/>
              <a:t>9/22/2011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281E-80DC-4D19-A59F-2DED03DA7E10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E242-3B26-4472-BFB2-D257565553E2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49FF-C8D6-4C9C-9151-738FF4EFF440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B042-2428-40D0-A32E-BA51A6DAE79E}" type="datetime1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A6AB-B5C5-41B0-B54E-526387B3BB79}" type="datetime1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D9DB-BF9B-4AF3-AA0A-9E043F5CA480}" type="datetime1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2997-B5A9-4163-AF95-3E9ED5B17442}" type="datetime1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5AD1-82E1-45E3-9A1C-ED9E564FC4DF}" type="datetime1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0807-0460-4A3F-ABAB-1B1E264ECD87}" type="datetime1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6B6F-ECA8-4889-A514-7BB66CC7E496}" type="datetime1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B380D0-65D2-4D32-91C0-F2419E6A3A73}" type="datetime1">
              <a:rPr lang="en-US" smtClean="0"/>
              <a:t>9/22/2011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79D26-F47E-42BB-851F-DFB41F211E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williams@petawawa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sz="6000" dirty="0" smtClean="0"/>
              <a:t>Been There – </a:t>
            </a:r>
            <a:br>
              <a:rPr lang="en-US" sz="6000" dirty="0" smtClean="0"/>
            </a:br>
            <a:r>
              <a:rPr lang="en-US" sz="6000" dirty="0" smtClean="0"/>
              <a:t>Have the T-Shirt”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Westmeath and District Recreational Association</a:t>
            </a:r>
          </a:p>
          <a:p>
            <a:r>
              <a:rPr lang="en-US" dirty="0" smtClean="0"/>
              <a:t>Strategic Planning Initiative</a:t>
            </a:r>
          </a:p>
          <a:p>
            <a:r>
              <a:rPr lang="en-US" dirty="0" smtClean="0"/>
              <a:t>Meeting # 6</a:t>
            </a:r>
          </a:p>
          <a:p>
            <a:r>
              <a:rPr lang="en-US" dirty="0" smtClean="0"/>
              <a:t>September 26,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Thank-you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Kelly Williams</a:t>
            </a:r>
          </a:p>
          <a:p>
            <a:pPr>
              <a:buNone/>
            </a:pPr>
            <a:r>
              <a:rPr lang="en-US" dirty="0" smtClean="0"/>
              <a:t>Manager of Parks and Recreation</a:t>
            </a:r>
          </a:p>
          <a:p>
            <a:pPr>
              <a:buNone/>
            </a:pPr>
            <a:r>
              <a:rPr lang="en-US" dirty="0" smtClean="0"/>
              <a:t>Town of Petawawa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kwilliams@petawawa.ca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613-687-5678 ext.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Facility Management 101</a:t>
            </a:r>
          </a:p>
          <a:p>
            <a:r>
              <a:rPr lang="en-US" sz="3200" dirty="0" smtClean="0"/>
              <a:t>Strategic and long-term planning</a:t>
            </a:r>
          </a:p>
          <a:p>
            <a:r>
              <a:rPr lang="en-US" sz="3200" dirty="0" smtClean="0"/>
              <a:t>Master planning</a:t>
            </a:r>
          </a:p>
          <a:p>
            <a:r>
              <a:rPr lang="en-US" sz="3200" dirty="0" smtClean="0"/>
              <a:t>Operational budgeting</a:t>
            </a:r>
          </a:p>
          <a:p>
            <a:r>
              <a:rPr lang="en-US" sz="3200" dirty="0" smtClean="0"/>
              <a:t>Recreational trends now and in the future</a:t>
            </a:r>
          </a:p>
          <a:p>
            <a:r>
              <a:rPr lang="en-US" sz="3200" dirty="0" smtClean="0"/>
              <a:t>Funding</a:t>
            </a:r>
          </a:p>
          <a:p>
            <a:r>
              <a:rPr lang="en-US" sz="3200" dirty="0" smtClean="0"/>
              <a:t>Tips and tricks</a:t>
            </a:r>
          </a:p>
          <a:p>
            <a:r>
              <a:rPr lang="en-US" sz="3200" dirty="0" smtClean="0"/>
              <a:t>Q &amp; 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Facility Management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Understand your business “Who are we and why are we here?”</a:t>
            </a:r>
          </a:p>
          <a:p>
            <a:r>
              <a:rPr lang="en-US" dirty="0" smtClean="0"/>
              <a:t>Understand who your customers are?</a:t>
            </a:r>
          </a:p>
          <a:p>
            <a:r>
              <a:rPr lang="en-US" dirty="0" smtClean="0"/>
              <a:t>Understand your costs and liabilities?</a:t>
            </a:r>
          </a:p>
          <a:p>
            <a:pPr lvl="1"/>
            <a:r>
              <a:rPr lang="en-US" dirty="0" smtClean="0"/>
              <a:t>Real costs or true costs of doing business/providing service</a:t>
            </a:r>
          </a:p>
          <a:p>
            <a:pPr lvl="1"/>
            <a:r>
              <a:rPr lang="en-US" dirty="0" smtClean="0"/>
              <a:t>Business approach – try not to get personal, its about dollars and cents (sense)</a:t>
            </a:r>
          </a:p>
          <a:p>
            <a:pPr lvl="1"/>
            <a:r>
              <a:rPr lang="en-US" dirty="0" smtClean="0"/>
              <a:t>Legal responsibilities that come with your business - ORFA</a:t>
            </a:r>
          </a:p>
          <a:p>
            <a:r>
              <a:rPr lang="en-US" dirty="0" smtClean="0"/>
              <a:t>Whether volunteer or paid staff, still providing a service to the community</a:t>
            </a:r>
          </a:p>
          <a:p>
            <a:r>
              <a:rPr lang="en-US" dirty="0" smtClean="0"/>
              <a:t>Level of responsibility/expectation by residents for sound and safe facility. No facility – no service!!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Strategic and Long Term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“Fail to plan – plan to fail”</a:t>
            </a:r>
          </a:p>
          <a:p>
            <a:r>
              <a:rPr lang="en-US" dirty="0" smtClean="0"/>
              <a:t>“Plan the work and work the plan”</a:t>
            </a:r>
          </a:p>
          <a:p>
            <a:r>
              <a:rPr lang="en-US" dirty="0" smtClean="0"/>
              <a:t>Informed decision-making</a:t>
            </a:r>
          </a:p>
          <a:p>
            <a:r>
              <a:rPr lang="en-US" dirty="0" smtClean="0"/>
              <a:t>Planning future costs and expenses – no surprises</a:t>
            </a:r>
          </a:p>
          <a:p>
            <a:r>
              <a:rPr lang="en-US" dirty="0" smtClean="0"/>
              <a:t>Begin with high level planning – needs of the community, needs of facility/infrastructure</a:t>
            </a:r>
          </a:p>
          <a:p>
            <a:r>
              <a:rPr lang="en-US" dirty="0" smtClean="0"/>
              <a:t>Work towards long term detailed plans – operating and capital plans over 5-10 years.</a:t>
            </a:r>
          </a:p>
          <a:p>
            <a:r>
              <a:rPr lang="en-US" dirty="0" smtClean="0"/>
              <a:t>Paint a picture of where you are currently and where you will need to be long-term</a:t>
            </a:r>
          </a:p>
          <a:p>
            <a:r>
              <a:rPr lang="en-US" dirty="0" smtClean="0"/>
              <a:t>Set goals – annual </a:t>
            </a:r>
            <a:r>
              <a:rPr lang="en-US" dirty="0" err="1" smtClean="0"/>
              <a:t>workplans</a:t>
            </a:r>
            <a:endParaRPr lang="en-US" dirty="0" smtClean="0"/>
          </a:p>
          <a:p>
            <a:r>
              <a:rPr lang="en-US" dirty="0" smtClean="0"/>
              <a:t>Establish objectives (projects)</a:t>
            </a:r>
          </a:p>
          <a:p>
            <a:r>
              <a:rPr lang="en-US" dirty="0" smtClean="0"/>
              <a:t>Accountability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Master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Petawawa Parks and Recreation example</a:t>
            </a:r>
          </a:p>
          <a:p>
            <a:r>
              <a:rPr lang="en-US" dirty="0" smtClean="0"/>
              <a:t>Answer questions like: </a:t>
            </a:r>
          </a:p>
          <a:p>
            <a:pPr lvl="1"/>
            <a:r>
              <a:rPr lang="en-US" dirty="0" smtClean="0"/>
              <a:t>what services should we be providing?</a:t>
            </a:r>
          </a:p>
          <a:p>
            <a:pPr lvl="1"/>
            <a:r>
              <a:rPr lang="en-US" dirty="0" smtClean="0"/>
              <a:t>Are our facilities adequate now and in the future?</a:t>
            </a:r>
          </a:p>
          <a:p>
            <a:pPr lvl="1"/>
            <a:r>
              <a:rPr lang="en-US" dirty="0" smtClean="0"/>
              <a:t>Trends/demographics/ cultural shifts?</a:t>
            </a:r>
          </a:p>
          <a:p>
            <a:r>
              <a:rPr lang="en-US" dirty="0" smtClean="0"/>
              <a:t>Answer to questions like “who are we?” </a:t>
            </a:r>
          </a:p>
          <a:p>
            <a:pPr lvl="1"/>
            <a:r>
              <a:rPr lang="en-US" dirty="0" smtClean="0"/>
              <a:t>Vision, mission statement and value system</a:t>
            </a:r>
          </a:p>
          <a:p>
            <a:pPr lvl="1"/>
            <a:r>
              <a:rPr lang="en-US" dirty="0" smtClean="0"/>
              <a:t>Where we are at, where we want to be and how do we get there.</a:t>
            </a:r>
          </a:p>
          <a:p>
            <a:r>
              <a:rPr lang="en-US" dirty="0" smtClean="0"/>
              <a:t>Broad look (high level) at all aspects of your business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Operational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budgeting key to success</a:t>
            </a:r>
          </a:p>
          <a:p>
            <a:r>
              <a:rPr lang="en-US" dirty="0" smtClean="0"/>
              <a:t>Plan operating budget over a number of years – watch for trends</a:t>
            </a:r>
          </a:p>
          <a:p>
            <a:r>
              <a:rPr lang="en-US" dirty="0" smtClean="0"/>
              <a:t>Measure your business – cost per….</a:t>
            </a:r>
          </a:p>
          <a:p>
            <a:r>
              <a:rPr lang="en-US" dirty="0" smtClean="0"/>
              <a:t>Understand true costs vs. subsidized cost</a:t>
            </a:r>
          </a:p>
          <a:p>
            <a:r>
              <a:rPr lang="en-US" dirty="0" smtClean="0"/>
              <a:t>Rates determined by balance of acceptable rate of subsidization and market analysis. </a:t>
            </a:r>
          </a:p>
          <a:p>
            <a:r>
              <a:rPr lang="en-US" dirty="0" smtClean="0"/>
              <a:t>Work with user groups – understand each others business and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Recreational Trends</a:t>
            </a:r>
            <a:br>
              <a:rPr lang="en-US" dirty="0" smtClean="0"/>
            </a:br>
            <a:r>
              <a:rPr lang="en-US" dirty="0" smtClean="0"/>
              <a:t>Now and in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Aging population</a:t>
            </a:r>
          </a:p>
          <a:p>
            <a:r>
              <a:rPr lang="en-US" dirty="0" smtClean="0"/>
              <a:t>Economy</a:t>
            </a:r>
          </a:p>
          <a:p>
            <a:r>
              <a:rPr lang="en-US" dirty="0" smtClean="0"/>
              <a:t>Information technology</a:t>
            </a:r>
          </a:p>
          <a:p>
            <a:r>
              <a:rPr lang="en-US" dirty="0" smtClean="0"/>
              <a:t>Decreasing youth populations</a:t>
            </a:r>
          </a:p>
          <a:p>
            <a:r>
              <a:rPr lang="en-US" dirty="0" smtClean="0"/>
              <a:t>Active older adult population boom</a:t>
            </a:r>
          </a:p>
          <a:p>
            <a:r>
              <a:rPr lang="en-US" dirty="0" smtClean="0"/>
              <a:t>Volunteerism shifts</a:t>
            </a:r>
          </a:p>
          <a:p>
            <a:r>
              <a:rPr lang="en-US" dirty="0" smtClean="0"/>
              <a:t>Family dynamic</a:t>
            </a:r>
          </a:p>
          <a:p>
            <a:r>
              <a:rPr lang="en-US" dirty="0" smtClean="0"/>
              <a:t>Movement to non-structured leisure pursuits</a:t>
            </a:r>
          </a:p>
          <a:p>
            <a:r>
              <a:rPr lang="en-US" dirty="0" smtClean="0"/>
              <a:t>Active transportation/ trails/ non-motorized</a:t>
            </a:r>
          </a:p>
          <a:p>
            <a:r>
              <a:rPr lang="en-US" dirty="0" smtClean="0"/>
              <a:t>Active and healthy lifestyles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Tax base – becoming more reliant/ Ratepayers taxed-out</a:t>
            </a:r>
          </a:p>
          <a:p>
            <a:r>
              <a:rPr lang="en-US" dirty="0" smtClean="0"/>
              <a:t>Grants – expectation to cover portion of costs</a:t>
            </a:r>
          </a:p>
          <a:p>
            <a:pPr lvl="1"/>
            <a:r>
              <a:rPr lang="en-US" dirty="0" smtClean="0"/>
              <a:t>Many types</a:t>
            </a:r>
          </a:p>
          <a:p>
            <a:pPr lvl="1"/>
            <a:r>
              <a:rPr lang="en-US" dirty="0" smtClean="0"/>
              <a:t>Specialized</a:t>
            </a:r>
          </a:p>
          <a:p>
            <a:pPr lvl="1"/>
            <a:r>
              <a:rPr lang="en-US" dirty="0" smtClean="0"/>
              <a:t>Applications differ, sometimes quite onerous</a:t>
            </a:r>
          </a:p>
          <a:p>
            <a:pPr lvl="1"/>
            <a:r>
              <a:rPr lang="en-US" dirty="0" smtClean="0"/>
              <a:t>Ontario Trillium Foundation – capital needs</a:t>
            </a:r>
          </a:p>
          <a:p>
            <a:r>
              <a:rPr lang="en-US" dirty="0" smtClean="0"/>
              <a:t>Loans – debt financing becoming more of a reality</a:t>
            </a:r>
          </a:p>
          <a:p>
            <a:r>
              <a:rPr lang="en-US" dirty="0" smtClean="0"/>
              <a:t>Fundraising – becoming more challenging</a:t>
            </a:r>
          </a:p>
          <a:p>
            <a:r>
              <a:rPr lang="en-US" dirty="0" smtClean="0"/>
              <a:t>Typical scenario – combination of above.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and Provincial agendas – accessibility, health sector, decaying infrastructure, aging population</a:t>
            </a:r>
          </a:p>
          <a:p>
            <a:r>
              <a:rPr lang="en-US" dirty="0" smtClean="0"/>
              <a:t>Know your grant agency friends</a:t>
            </a:r>
          </a:p>
          <a:p>
            <a:r>
              <a:rPr lang="en-US" dirty="0" smtClean="0"/>
              <a:t>Business is about relationships</a:t>
            </a:r>
          </a:p>
          <a:p>
            <a:r>
              <a:rPr lang="en-US" dirty="0" smtClean="0"/>
              <a:t>Think outside the box – more than ever</a:t>
            </a:r>
          </a:p>
          <a:p>
            <a:r>
              <a:rPr lang="en-US" dirty="0" smtClean="0"/>
              <a:t>Don’t be afraid to be creative</a:t>
            </a:r>
          </a:p>
          <a:p>
            <a:r>
              <a:rPr lang="en-US" dirty="0" smtClean="0"/>
              <a:t>Leadership is critical – ME generation, NIMBY’s</a:t>
            </a:r>
          </a:p>
          <a:p>
            <a:r>
              <a:rPr lang="en-US" dirty="0" smtClean="0"/>
              <a:t>Know your limitations – don’t promise what you cannot deliver. Understand abilities and resources</a:t>
            </a:r>
          </a:p>
          <a:p>
            <a:r>
              <a:rPr lang="en-US" dirty="0" smtClean="0"/>
              <a:t>Know your business and be prepared to defend your decisions/ actions. Manage your risks.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9D26-F47E-42BB-851F-DFB41F211E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561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“Been There –  Have the T-Shirt”</vt:lpstr>
      <vt:lpstr>Discussion Topics</vt:lpstr>
      <vt:lpstr>Facility Management 101</vt:lpstr>
      <vt:lpstr>Strategic and Long Term Planning</vt:lpstr>
      <vt:lpstr>Master Planning</vt:lpstr>
      <vt:lpstr>Operational Budgeting</vt:lpstr>
      <vt:lpstr>Recreational Trends Now and in the Future</vt:lpstr>
      <vt:lpstr>Funding</vt:lpstr>
      <vt:lpstr>Tips &amp; Tricks</vt:lpstr>
      <vt:lpstr>Thank-you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KWilliams</dc:creator>
  <cp:lastModifiedBy>KWilliams</cp:lastModifiedBy>
  <cp:revision>27</cp:revision>
  <dcterms:created xsi:type="dcterms:W3CDTF">2011-09-20T18:12:42Z</dcterms:created>
  <dcterms:modified xsi:type="dcterms:W3CDTF">2011-09-22T18:55:53Z</dcterms:modified>
</cp:coreProperties>
</file>