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5" r:id="rId3"/>
    <p:sldId id="267" r:id="rId4"/>
    <p:sldId id="268" r:id="rId5"/>
    <p:sldId id="258" r:id="rId6"/>
    <p:sldId id="269" r:id="rId7"/>
    <p:sldId id="270" r:id="rId8"/>
    <p:sldId id="275" r:id="rId9"/>
    <p:sldId id="271" r:id="rId10"/>
    <p:sldId id="272" r:id="rId11"/>
    <p:sldId id="273" r:id="rId12"/>
    <p:sldId id="274" r:id="rId13"/>
  </p:sldIdLst>
  <p:sldSz cx="9144000" cy="6858000" type="screen4x3"/>
  <p:notesSz cx="6854825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/>
          <a:lstStyle/>
          <a:p>
            <a:pPr>
              <a:defRPr/>
            </a:pPr>
            <a:r>
              <a:rPr lang="en-CA" dirty="0"/>
              <a:t>Westmeath, </a:t>
            </a:r>
            <a:r>
              <a:rPr lang="en-CA" dirty="0" err="1"/>
              <a:t>Perretton</a:t>
            </a:r>
            <a:r>
              <a:rPr lang="en-CA" dirty="0"/>
              <a:t>, La </a:t>
            </a:r>
            <a:r>
              <a:rPr lang="en-CA" dirty="0" err="1"/>
              <a:t>Passe</a:t>
            </a:r>
            <a:r>
              <a:rPr lang="en-CA" dirty="0"/>
              <a:t> </a:t>
            </a:r>
            <a:r>
              <a:rPr lang="en-CA" dirty="0" smtClean="0"/>
              <a:t> </a:t>
            </a:r>
            <a:r>
              <a:rPr lang="en-CA" dirty="0"/>
              <a:t>Residents as Percentage of  Total  </a:t>
            </a:r>
            <a:r>
              <a:rPr lang="en-CA" dirty="0" smtClean="0"/>
              <a:t>Population </a:t>
            </a:r>
            <a:r>
              <a:rPr lang="en-CA" dirty="0"/>
              <a:t>by AGE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Westmeath, Perretton, La Passe   Residents as Percentage of  Total   Population by AGE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Age 1 - 20:  14%,                  - Children &amp; Teens </c:v>
                </c:pt>
                <c:pt idx="1">
                  <c:v>Age 21-60:  59%,            -    Adults Working &amp; Raising Families</c:v>
                </c:pt>
                <c:pt idx="2">
                  <c:v>Age 61 and Up:  27%,           -  Older and Retired Adults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0.59</c:v>
                </c:pt>
                <c:pt idx="2">
                  <c:v>0.27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Ward 2 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YOUNGER   Ages 61-70</c:v>
                </c:pt>
                <c:pt idx="1">
                  <c:v>OLDER     Age 71  &amp;  Up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0.16</c:v>
                </c:pt>
                <c:pt idx="1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Whitewater Twp.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YOUNGER   Ages 61-70</c:v>
                </c:pt>
                <c:pt idx="1">
                  <c:v>OLDER     Age 71  &amp;  Up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0.13</c:v>
                </c:pt>
                <c:pt idx="1">
                  <c:v>0.16</c:v>
                </c:pt>
              </c:numCache>
            </c:numRef>
          </c:val>
        </c:ser>
        <c:axId val="67800448"/>
        <c:axId val="67802624"/>
      </c:barChart>
      <c:catAx>
        <c:axId val="67800448"/>
        <c:scaling>
          <c:orientation val="minMax"/>
        </c:scaling>
        <c:axPos val="b"/>
        <c:tickLblPos val="nextTo"/>
        <c:crossAx val="67802624"/>
        <c:crosses val="autoZero"/>
        <c:auto val="1"/>
        <c:lblAlgn val="ctr"/>
        <c:lblOffset val="100"/>
      </c:catAx>
      <c:valAx>
        <c:axId val="67802624"/>
        <c:scaling>
          <c:orientation val="minMax"/>
        </c:scaling>
        <c:axPos val="l"/>
        <c:majorGridlines/>
        <c:numFmt formatCode="0%" sourceLinked="1"/>
        <c:tickLblPos val="nextTo"/>
        <c:crossAx val="67800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0127C-AF52-4B66-91B0-82385BDE085D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8628063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B78E5-E130-4AFA-A8AB-B5A71FBC593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FA8959-DC4B-452C-AB93-D5A5F83BB05F}" type="datetimeFigureOut">
              <a:rPr lang="en-CA" smtClean="0"/>
              <a:pPr/>
              <a:t>21/08/2011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39A2D8-A175-494B-8475-956D9BCB2FCE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CA" sz="4800" dirty="0" smtClean="0"/>
              <a:t>Westmeath &amp; District Recreation Association</a:t>
            </a:r>
            <a:endParaRPr lang="en-CA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7927032" cy="3384376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pPr algn="ctr"/>
            <a:r>
              <a:rPr lang="en-CA" sz="4000" dirty="0" smtClean="0"/>
              <a:t>SERVING AN AGING POPULATION</a:t>
            </a:r>
            <a:endParaRPr lang="en-CA" sz="4300" dirty="0" smtClean="0"/>
          </a:p>
          <a:p>
            <a:endParaRPr lang="en-CA" dirty="0" smtClean="0"/>
          </a:p>
          <a:p>
            <a:r>
              <a:rPr lang="en-CA" dirty="0" smtClean="0"/>
              <a:t>					August </a:t>
            </a:r>
            <a:r>
              <a:rPr lang="en-CA" dirty="0" smtClean="0"/>
              <a:t>22, </a:t>
            </a:r>
            <a:r>
              <a:rPr lang="en-CA" dirty="0" smtClean="0"/>
              <a:t>2011</a:t>
            </a:r>
            <a:endParaRPr lang="en-C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was your grandparent </a:t>
            </a: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doing when </a:t>
            </a: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he/she was your current age</a:t>
            </a: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CA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Women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compare with Grandmother.</a:t>
            </a: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compare with  Grandfather.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What was your parent doing when he/she was your current age</a:t>
            </a: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CA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Women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compare with Mother.</a:t>
            </a: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compare with  Father.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What will your child be doing when he/she is your current age</a:t>
            </a:r>
            <a:r>
              <a:rPr lang="en-CA" sz="3600" u="sng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CA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Women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compare with Daughter.</a:t>
            </a: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compare with  Son.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en-CA" sz="2800" b="1" i="1" dirty="0" smtClean="0"/>
              <a:t>Boomer Wave begins to hit 2011 – those born between 1946 to 1964</a:t>
            </a:r>
            <a:r>
              <a:rPr lang="en-CA" sz="2800" b="1" i="1" dirty="0" smtClean="0"/>
              <a:t>.</a:t>
            </a:r>
          </a:p>
          <a:p>
            <a:endParaRPr lang="en-CA" dirty="0" smtClean="0"/>
          </a:p>
          <a:p>
            <a:r>
              <a:rPr lang="en-CA" sz="2800" b="1" i="1" dirty="0" smtClean="0"/>
              <a:t>Dramatic Demographic Shift requires a new vision</a:t>
            </a:r>
            <a:r>
              <a:rPr lang="en-CA" sz="2800" b="1" i="1" dirty="0" smtClean="0"/>
              <a:t>:</a:t>
            </a:r>
          </a:p>
          <a:p>
            <a:pPr lvl="2"/>
            <a:r>
              <a:rPr lang="en-CA" sz="2800" b="1" dirty="0" smtClean="0"/>
              <a:t>WHAT</a:t>
            </a:r>
            <a:r>
              <a:rPr lang="en-CA" sz="2800" b="1" dirty="0" smtClean="0"/>
              <a:t>	</a:t>
            </a:r>
            <a:r>
              <a:rPr lang="en-CA" sz="2800" b="1" i="1" dirty="0" err="1" smtClean="0"/>
              <a:t>What</a:t>
            </a:r>
            <a:r>
              <a:rPr lang="en-CA" sz="2800" b="1" i="1" dirty="0" smtClean="0"/>
              <a:t> </a:t>
            </a:r>
            <a:r>
              <a:rPr lang="en-CA" sz="2800" b="1" i="1" dirty="0" smtClean="0"/>
              <a:t>is needed?</a:t>
            </a:r>
            <a:endParaRPr lang="en-CA" sz="2800" dirty="0" smtClean="0"/>
          </a:p>
          <a:p>
            <a:pPr lvl="2"/>
            <a:r>
              <a:rPr lang="en-CA" sz="2800" b="1" dirty="0" smtClean="0"/>
              <a:t>WHY</a:t>
            </a:r>
            <a:r>
              <a:rPr lang="en-CA" sz="2800" b="1" i="1" dirty="0" smtClean="0"/>
              <a:t>	</a:t>
            </a:r>
            <a:r>
              <a:rPr lang="en-CA" sz="2800" b="1" i="1" dirty="0" smtClean="0"/>
              <a:t>	</a:t>
            </a:r>
            <a:r>
              <a:rPr lang="en-CA" sz="2800" b="1" i="1" dirty="0" err="1" smtClean="0"/>
              <a:t>Why</a:t>
            </a:r>
            <a:r>
              <a:rPr lang="en-CA" sz="2800" b="1" i="1" dirty="0" smtClean="0"/>
              <a:t> </a:t>
            </a:r>
            <a:r>
              <a:rPr lang="en-CA" sz="2800" b="1" i="1" dirty="0" smtClean="0"/>
              <a:t>do it?</a:t>
            </a:r>
            <a:endParaRPr lang="en-CA" sz="2800" dirty="0" smtClean="0"/>
          </a:p>
          <a:p>
            <a:pPr lvl="2"/>
            <a:r>
              <a:rPr lang="en-CA" sz="2800" b="1" dirty="0" smtClean="0"/>
              <a:t>HOW	</a:t>
            </a:r>
            <a:r>
              <a:rPr lang="en-CA" sz="2800" b="1" i="1" dirty="0" err="1" smtClean="0"/>
              <a:t>How</a:t>
            </a:r>
            <a:r>
              <a:rPr lang="en-CA" sz="2800" b="1" i="1" dirty="0" smtClean="0"/>
              <a:t> </a:t>
            </a:r>
            <a:r>
              <a:rPr lang="en-CA" sz="2800" b="1" i="1" dirty="0" smtClean="0"/>
              <a:t>do we achieve healthy </a:t>
            </a:r>
            <a:r>
              <a:rPr lang="en-CA" sz="2800" b="1" i="1" dirty="0" smtClean="0"/>
              <a:t>			aging</a:t>
            </a:r>
            <a:r>
              <a:rPr lang="en-CA" sz="2800" b="1" i="1" dirty="0" smtClean="0"/>
              <a:t>?</a:t>
            </a:r>
            <a:endParaRPr lang="en-CA" sz="2800" dirty="0" smtClean="0"/>
          </a:p>
          <a:p>
            <a:pPr algn="ctr">
              <a:buNone/>
            </a:pP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sz="3600" dirty="0" smtClean="0"/>
              <a:t>CANADIANS OVER 65 IN PARTICULAR CAN </a:t>
            </a:r>
            <a:br>
              <a:rPr lang="en-CA" sz="3600" dirty="0" smtClean="0"/>
            </a:br>
            <a:r>
              <a:rPr lang="en-CA" sz="3600" dirty="0" smtClean="0"/>
              <a:t>EXPECT TO LIVE LONGER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672408"/>
          </a:xfrm>
        </p:spPr>
        <p:txBody>
          <a:bodyPr/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Men over 65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:  	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another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18.1 years  	to age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83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Women over 65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	another 21.3 years	to age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86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The gender gap is closing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You’re already a long-term survivor and the odds are on your side.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40324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148064" y="2132856"/>
            <a:ext cx="3600400" cy="3336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   Newborn </a:t>
            </a:r>
            <a:r>
              <a:rPr lang="en-CA" dirty="0" smtClean="0"/>
              <a:t>Canadians may live to celebrate nearly 81 birthdays on average, a Statistics Canada report on life expectancy suggests.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LIFE EXPECTANCY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CA" sz="3600" b="1" dirty="0" smtClean="0"/>
          </a:p>
          <a:p>
            <a:pPr lvl="0">
              <a:buNone/>
            </a:pPr>
            <a:r>
              <a:rPr lang="en-CA" sz="3600" b="1" dirty="0" smtClean="0"/>
              <a:t>   	</a:t>
            </a:r>
            <a:endParaRPr lang="en-CA" sz="3600" b="1" dirty="0" smtClean="0"/>
          </a:p>
          <a:p>
            <a:pPr lvl="0">
              <a:buNone/>
            </a:pPr>
            <a:endParaRPr lang="en-CA" sz="3600" dirty="0"/>
          </a:p>
        </p:txBody>
      </p:sp>
      <p:sp>
        <p:nvSpPr>
          <p:cNvPr id="4" name="Rectangle 3"/>
          <p:cNvSpPr/>
          <p:nvPr/>
        </p:nvSpPr>
        <p:spPr>
          <a:xfrm>
            <a:off x="827584" y="2060848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Born 1926- 28	- 55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Years</a:t>
            </a:r>
          </a:p>
          <a:p>
            <a:endParaRPr lang="en-CA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Born 1995- 97	- 78.4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Years</a:t>
            </a:r>
          </a:p>
          <a:p>
            <a:endParaRPr lang="en-CA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Born 2004- 06	- 80.5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Years</a:t>
            </a:r>
          </a:p>
          <a:p>
            <a:endParaRPr lang="en-CA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600" dirty="0" smtClean="0">
                <a:latin typeface="Arial" pitchFamily="34" charset="0"/>
                <a:cs typeface="Arial" pitchFamily="34" charset="0"/>
              </a:rPr>
              <a:t>Born 2010	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CA" sz="3600" dirty="0" smtClean="0">
                <a:latin typeface="Arial" pitchFamily="34" charset="0"/>
                <a:cs typeface="Arial" pitchFamily="34" charset="0"/>
              </a:rPr>
              <a:t>81 Years</a:t>
            </a:r>
            <a:endParaRPr lang="en-CA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4000" dirty="0" smtClean="0"/>
              <a:t>Ward 2: Population 1,267 </a:t>
            </a:r>
            <a:br>
              <a:rPr lang="en-CA" sz="4000" dirty="0" smtClean="0"/>
            </a:br>
            <a:r>
              <a:rPr lang="en-CA" sz="2800" dirty="0" smtClean="0"/>
              <a:t>(22% of Township’s population of 5,800)</a:t>
            </a:r>
            <a:endParaRPr lang="en-C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444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3600" dirty="0" smtClean="0"/>
              <a:t>Comparing Ward 2 and Township </a:t>
            </a:r>
            <a:br>
              <a:rPr lang="en-CA" sz="3600" dirty="0" smtClean="0"/>
            </a:br>
            <a:r>
              <a:rPr lang="en-CA" sz="3600" dirty="0" smtClean="0"/>
              <a:t>“Retirees”- as percentage of each population</a:t>
            </a:r>
            <a:endParaRPr lang="en-C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1143000"/>
          </a:xfrm>
        </p:spPr>
        <p:txBody>
          <a:bodyPr/>
          <a:lstStyle/>
          <a:p>
            <a:pPr algn="ctr"/>
            <a:r>
              <a:rPr lang="en-CA" dirty="0" smtClean="0"/>
              <a:t>BREAK-OUT SESSION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2571750"/>
            <a:ext cx="4023320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i="1" dirty="0" smtClean="0"/>
              <a:t>When 83-year-old Marianne </a:t>
            </a:r>
            <a:r>
              <a:rPr lang="en-CA" b="1" i="1" dirty="0" err="1" smtClean="0"/>
              <a:t>Gerling</a:t>
            </a:r>
            <a:r>
              <a:rPr lang="en-CA" b="1" i="1" dirty="0" smtClean="0"/>
              <a:t> of Toronto was born, the life expectancy in Canada was about 55 years.</a:t>
            </a:r>
            <a:endParaRPr lang="en-CA" dirty="0" smtClean="0"/>
          </a:p>
          <a:p>
            <a:pPr>
              <a:buNone/>
            </a:pPr>
            <a:r>
              <a:rPr lang="en-CA" b="1" i="1" dirty="0" smtClean="0"/>
              <a:t>"My grandmother at 60 was sitting in a rocking chair teaching me to knit and that was all she did,"  </a:t>
            </a:r>
            <a:r>
              <a:rPr lang="en-CA" b="1" i="1" dirty="0" err="1" smtClean="0"/>
              <a:t>Gerling</a:t>
            </a:r>
            <a:r>
              <a:rPr lang="en-CA" b="1" i="1" dirty="0" smtClean="0"/>
              <a:t> said.</a:t>
            </a:r>
            <a:endParaRPr lang="en-CA" dirty="0" smtClean="0"/>
          </a:p>
          <a:p>
            <a:pPr>
              <a:buNone/>
            </a:pPr>
            <a:r>
              <a:rPr lang="en-CA" b="1" i="1" dirty="0" smtClean="0"/>
              <a:t>In contrast, </a:t>
            </a:r>
            <a:r>
              <a:rPr lang="en-CA" b="1" i="1" dirty="0" err="1" smtClean="0"/>
              <a:t>Gerling</a:t>
            </a:r>
            <a:r>
              <a:rPr lang="en-CA" b="1" i="1" dirty="0" smtClean="0"/>
              <a:t> rode a bicycle when she was 65.  She still keeps active by socializing and doing balance and posture exercises once a week at a seniors club, lifting light weights at home and swimming. 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245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Westmeath &amp; District Recreation Association</vt:lpstr>
      <vt:lpstr>Slide 2</vt:lpstr>
      <vt:lpstr>CANADIANS OVER 65 IN PARTICULAR CAN  EXPECT TO LIVE LONGER</vt:lpstr>
      <vt:lpstr>Slide 4</vt:lpstr>
      <vt:lpstr>   LIFE EXPECTANCY IN CANADA</vt:lpstr>
      <vt:lpstr>Ward 2: Population 1,267  (22% of Township’s population of 5,800)</vt:lpstr>
      <vt:lpstr>Comparing Ward 2 and Township  “Retirees”- as percentage of each population</vt:lpstr>
      <vt:lpstr>BREAK-OUT SESSION</vt:lpstr>
      <vt:lpstr>Slide 9</vt:lpstr>
      <vt:lpstr>Slide 10</vt:lpstr>
      <vt:lpstr>Slide 11</vt:lpstr>
      <vt:lpstr>Slide 12</vt:lpstr>
    </vt:vector>
  </TitlesOfParts>
  <Company>Oak Hammock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Westmeath &amp; District Recreation Association</dc:title>
  <dc:creator>Paul  Stewart</dc:creator>
  <cp:lastModifiedBy>Paul  Stewart</cp:lastModifiedBy>
  <cp:revision>34</cp:revision>
  <dcterms:created xsi:type="dcterms:W3CDTF">2011-07-16T15:59:48Z</dcterms:created>
  <dcterms:modified xsi:type="dcterms:W3CDTF">2011-08-21T18:46:25Z</dcterms:modified>
</cp:coreProperties>
</file>